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4" r:id="rId2"/>
    <p:sldId id="257" r:id="rId3"/>
    <p:sldId id="258" r:id="rId4"/>
    <p:sldId id="259" r:id="rId5"/>
    <p:sldId id="261" r:id="rId6"/>
    <p:sldId id="260" r:id="rId7"/>
    <p:sldId id="264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71" r:id="rId19"/>
  </p:sldIdLst>
  <p:sldSz cx="12192000" cy="6858000"/>
  <p:notesSz cx="6858000" cy="9144000"/>
  <p:defaultTextStyle>
    <a:defPPr>
      <a:defRPr lang="en-G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000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76"/>
  </p:normalViewPr>
  <p:slideViewPr>
    <p:cSldViewPr snapToGrid="0" snapToObjects="1">
      <p:cViewPr varScale="1">
        <p:scale>
          <a:sx n="106" d="100"/>
          <a:sy n="106" d="100"/>
        </p:scale>
        <p:origin x="79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7870D-4C8B-73D2-8F37-4974CCB735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E8CF3B-79DF-C044-E9B0-1F955B14C7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8E6182-FC42-1193-0415-7ECB4F899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C5A6C-721D-1040-8EDB-3CA463A24632}" type="datetimeFigureOut">
              <a:rPr lang="en-GE" smtClean="0"/>
              <a:t>7/7/23</a:t>
            </a:fld>
            <a:endParaRPr lang="en-G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EEDFF-4ADD-9E4B-EF40-60322BE07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CA933D-84D9-D9FB-FE31-A96743162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8E73D-555E-7D46-B01E-7717201D5A20}" type="slidenum">
              <a:rPr lang="en-GE" smtClean="0"/>
              <a:t>‹#›</a:t>
            </a:fld>
            <a:endParaRPr lang="en-GE"/>
          </a:p>
        </p:txBody>
      </p:sp>
    </p:spTree>
    <p:extLst>
      <p:ext uri="{BB962C8B-B14F-4D97-AF65-F5344CB8AC3E}">
        <p14:creationId xmlns:p14="http://schemas.microsoft.com/office/powerpoint/2010/main" val="3306769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F8879-A98A-B5DE-DDC4-C972B4D11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DE4E23-7081-2925-5643-53B399E0B0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CE12FF-C33F-D1B3-744C-13BB67552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C5A6C-721D-1040-8EDB-3CA463A24632}" type="datetimeFigureOut">
              <a:rPr lang="en-GE" smtClean="0"/>
              <a:t>7/7/23</a:t>
            </a:fld>
            <a:endParaRPr lang="en-G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517CFD-7615-721F-77DD-277152E41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B79213-81B2-869D-5E19-536F4702A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8E73D-555E-7D46-B01E-7717201D5A20}" type="slidenum">
              <a:rPr lang="en-GE" smtClean="0"/>
              <a:t>‹#›</a:t>
            </a:fld>
            <a:endParaRPr lang="en-GE"/>
          </a:p>
        </p:txBody>
      </p:sp>
    </p:spTree>
    <p:extLst>
      <p:ext uri="{BB962C8B-B14F-4D97-AF65-F5344CB8AC3E}">
        <p14:creationId xmlns:p14="http://schemas.microsoft.com/office/powerpoint/2010/main" val="1793234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72DA53B-7B85-B15C-7D33-7890DFF234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870FCA-9DC2-EE69-92FB-129DF89D2F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163AC-5D57-F707-45E3-143239295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C5A6C-721D-1040-8EDB-3CA463A24632}" type="datetimeFigureOut">
              <a:rPr lang="en-GE" smtClean="0"/>
              <a:t>7/7/23</a:t>
            </a:fld>
            <a:endParaRPr lang="en-G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F8021B-9259-1915-8ABC-1EF2A6D8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FF7086-7024-7085-17EB-1D990D31B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8E73D-555E-7D46-B01E-7717201D5A20}" type="slidenum">
              <a:rPr lang="en-GE" smtClean="0"/>
              <a:t>‹#›</a:t>
            </a:fld>
            <a:endParaRPr lang="en-GE"/>
          </a:p>
        </p:txBody>
      </p:sp>
    </p:spTree>
    <p:extLst>
      <p:ext uri="{BB962C8B-B14F-4D97-AF65-F5344CB8AC3E}">
        <p14:creationId xmlns:p14="http://schemas.microsoft.com/office/powerpoint/2010/main" val="3884479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E55EB-7345-0C18-0821-301EB569F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4A49E5-D73C-7502-C9EF-955A4FB0CC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300F9C-D609-CBED-65E5-09201D8AD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C5A6C-721D-1040-8EDB-3CA463A24632}" type="datetimeFigureOut">
              <a:rPr lang="en-GE" smtClean="0"/>
              <a:t>7/7/23</a:t>
            </a:fld>
            <a:endParaRPr lang="en-G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FE0E3A-D231-35CF-030B-50FEA4AD2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83CA3D-99FA-55B9-CB48-C1C0DFCF2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8E73D-555E-7D46-B01E-7717201D5A20}" type="slidenum">
              <a:rPr lang="en-GE" smtClean="0"/>
              <a:t>‹#›</a:t>
            </a:fld>
            <a:endParaRPr lang="en-GE"/>
          </a:p>
        </p:txBody>
      </p:sp>
    </p:spTree>
    <p:extLst>
      <p:ext uri="{BB962C8B-B14F-4D97-AF65-F5344CB8AC3E}">
        <p14:creationId xmlns:p14="http://schemas.microsoft.com/office/powerpoint/2010/main" val="3629861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E1825-8789-06BD-1DE8-EB514505C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BE2B46-38D4-37AC-8086-061BC379B3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F2D373-BB64-4537-FD9F-DCCC48C90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C5A6C-721D-1040-8EDB-3CA463A24632}" type="datetimeFigureOut">
              <a:rPr lang="en-GE" smtClean="0"/>
              <a:t>7/7/23</a:t>
            </a:fld>
            <a:endParaRPr lang="en-G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B1096F-FBD3-051E-7875-4F00F2B35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18DC8C-0FBF-4433-F5DE-837BCA43D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8E73D-555E-7D46-B01E-7717201D5A20}" type="slidenum">
              <a:rPr lang="en-GE" smtClean="0"/>
              <a:t>‹#›</a:t>
            </a:fld>
            <a:endParaRPr lang="en-GE"/>
          </a:p>
        </p:txBody>
      </p:sp>
    </p:spTree>
    <p:extLst>
      <p:ext uri="{BB962C8B-B14F-4D97-AF65-F5344CB8AC3E}">
        <p14:creationId xmlns:p14="http://schemas.microsoft.com/office/powerpoint/2010/main" val="2370951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03661-A81B-DCB7-7AC7-066BE0073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6CEB90-7E3B-234E-A1D9-63A2589A1A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D9EC3E-40E2-93CB-80B3-1DDEAE6FAC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CF1A3F-69C0-401A-5A67-6CBF597F2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C5A6C-721D-1040-8EDB-3CA463A24632}" type="datetimeFigureOut">
              <a:rPr lang="en-GE" smtClean="0"/>
              <a:t>7/7/23</a:t>
            </a:fld>
            <a:endParaRPr lang="en-G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D48189-9EF0-5424-9A96-3E0F0E629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D45826-E659-A152-F426-98B2EE11F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8E73D-555E-7D46-B01E-7717201D5A20}" type="slidenum">
              <a:rPr lang="en-GE" smtClean="0"/>
              <a:t>‹#›</a:t>
            </a:fld>
            <a:endParaRPr lang="en-GE"/>
          </a:p>
        </p:txBody>
      </p:sp>
    </p:spTree>
    <p:extLst>
      <p:ext uri="{BB962C8B-B14F-4D97-AF65-F5344CB8AC3E}">
        <p14:creationId xmlns:p14="http://schemas.microsoft.com/office/powerpoint/2010/main" val="2209917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A15CA-D43A-3EEA-9BCD-F368CBAFF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B33A23-EB7D-C20B-65E7-C588191C72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CE2C96-FA60-E9CE-54DD-9E5982F065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697B4F-6A80-FE4F-93A6-881438A76E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E5040B-4607-873A-A7F2-A28F61B050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598B21-264F-1363-DF1F-A0A8EB4D5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C5A6C-721D-1040-8EDB-3CA463A24632}" type="datetimeFigureOut">
              <a:rPr lang="en-GE" smtClean="0"/>
              <a:t>7/7/23</a:t>
            </a:fld>
            <a:endParaRPr lang="en-G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2F76A9-834D-07E4-D5E0-489857B75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C6DEB8-B91C-D51C-FB73-9E8E180A1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8E73D-555E-7D46-B01E-7717201D5A20}" type="slidenum">
              <a:rPr lang="en-GE" smtClean="0"/>
              <a:t>‹#›</a:t>
            </a:fld>
            <a:endParaRPr lang="en-GE"/>
          </a:p>
        </p:txBody>
      </p:sp>
    </p:spTree>
    <p:extLst>
      <p:ext uri="{BB962C8B-B14F-4D97-AF65-F5344CB8AC3E}">
        <p14:creationId xmlns:p14="http://schemas.microsoft.com/office/powerpoint/2010/main" val="1326763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152BF-F9FA-CD75-95CF-3B62B22F4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C13D17-3E98-1247-0FB8-ADB7CCA9A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C5A6C-721D-1040-8EDB-3CA463A24632}" type="datetimeFigureOut">
              <a:rPr lang="en-GE" smtClean="0"/>
              <a:t>7/7/23</a:t>
            </a:fld>
            <a:endParaRPr lang="en-G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D85EB4-777B-19BF-F363-514D750B7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E0AA87-0070-A9C4-AE61-11156834A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8E73D-555E-7D46-B01E-7717201D5A20}" type="slidenum">
              <a:rPr lang="en-GE" smtClean="0"/>
              <a:t>‹#›</a:t>
            </a:fld>
            <a:endParaRPr lang="en-GE"/>
          </a:p>
        </p:txBody>
      </p:sp>
    </p:spTree>
    <p:extLst>
      <p:ext uri="{BB962C8B-B14F-4D97-AF65-F5344CB8AC3E}">
        <p14:creationId xmlns:p14="http://schemas.microsoft.com/office/powerpoint/2010/main" val="1303645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E14AB4-5899-DA6D-A786-E3685EA87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C5A6C-721D-1040-8EDB-3CA463A24632}" type="datetimeFigureOut">
              <a:rPr lang="en-GE" smtClean="0"/>
              <a:t>7/7/23</a:t>
            </a:fld>
            <a:endParaRPr lang="en-G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BA6266-CB45-2C2A-6191-7C07EC10E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DC08E8-BDE5-FB94-A959-73CE15AAE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8E73D-555E-7D46-B01E-7717201D5A20}" type="slidenum">
              <a:rPr lang="en-GE" smtClean="0"/>
              <a:t>‹#›</a:t>
            </a:fld>
            <a:endParaRPr lang="en-GE"/>
          </a:p>
        </p:txBody>
      </p:sp>
    </p:spTree>
    <p:extLst>
      <p:ext uri="{BB962C8B-B14F-4D97-AF65-F5344CB8AC3E}">
        <p14:creationId xmlns:p14="http://schemas.microsoft.com/office/powerpoint/2010/main" val="3318484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36592-DC45-DC9D-057A-633D8C64B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DFC422-ACF2-7BAB-FEA9-83CE700CB2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351E11-DF24-1D49-F811-747616F11F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582527-E09B-A2BE-ADAF-A660C8392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C5A6C-721D-1040-8EDB-3CA463A24632}" type="datetimeFigureOut">
              <a:rPr lang="en-GE" smtClean="0"/>
              <a:t>7/7/23</a:t>
            </a:fld>
            <a:endParaRPr lang="en-G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1E58F4-785D-F5B5-17B8-76958C833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F6A4A4-F85A-362D-96D5-E8FC15772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8E73D-555E-7D46-B01E-7717201D5A20}" type="slidenum">
              <a:rPr lang="en-GE" smtClean="0"/>
              <a:t>‹#›</a:t>
            </a:fld>
            <a:endParaRPr lang="en-GE"/>
          </a:p>
        </p:txBody>
      </p:sp>
    </p:spTree>
    <p:extLst>
      <p:ext uri="{BB962C8B-B14F-4D97-AF65-F5344CB8AC3E}">
        <p14:creationId xmlns:p14="http://schemas.microsoft.com/office/powerpoint/2010/main" val="210988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C7DE9-2509-A316-5E76-35EAA9802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612E30-717C-C9F7-69F5-BC8D1A3836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E53F21-FBAA-9794-B829-26BE228815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8F42AA-9A3A-3ECE-7687-2DA8E7A64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C5A6C-721D-1040-8EDB-3CA463A24632}" type="datetimeFigureOut">
              <a:rPr lang="en-GE" smtClean="0"/>
              <a:t>7/7/23</a:t>
            </a:fld>
            <a:endParaRPr lang="en-G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FA58FC-74F7-D22E-0F8A-7D670CEC9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DEDE63-6D5F-6641-5F32-767718D0A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8E73D-555E-7D46-B01E-7717201D5A20}" type="slidenum">
              <a:rPr lang="en-GE" smtClean="0"/>
              <a:t>‹#›</a:t>
            </a:fld>
            <a:endParaRPr lang="en-GE"/>
          </a:p>
        </p:txBody>
      </p:sp>
    </p:spTree>
    <p:extLst>
      <p:ext uri="{BB962C8B-B14F-4D97-AF65-F5344CB8AC3E}">
        <p14:creationId xmlns:p14="http://schemas.microsoft.com/office/powerpoint/2010/main" val="3671896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20000"/>
                <a:lumOff val="80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bg2">
                <a:lumMod val="9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424BDB-62FA-8424-64F3-CA8F80891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B30FFF-EAB4-8EED-0A02-A555F93F63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C06C6A-B587-B276-CFAA-02DA321A5F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3C5A6C-721D-1040-8EDB-3CA463A24632}" type="datetimeFigureOut">
              <a:rPr lang="en-GE" smtClean="0"/>
              <a:t>7/7/23</a:t>
            </a:fld>
            <a:endParaRPr lang="en-G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6033E2-A520-CF74-3CCD-8E57080B4F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94C467-5259-3DC7-86EA-B0A520C4C0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8E73D-555E-7D46-B01E-7717201D5A20}" type="slidenum">
              <a:rPr lang="en-GE" smtClean="0"/>
              <a:t>‹#›</a:t>
            </a:fld>
            <a:endParaRPr lang="en-GE"/>
          </a:p>
        </p:txBody>
      </p:sp>
    </p:spTree>
    <p:extLst>
      <p:ext uri="{BB962C8B-B14F-4D97-AF65-F5344CB8AC3E}">
        <p14:creationId xmlns:p14="http://schemas.microsoft.com/office/powerpoint/2010/main" val="3244071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H9JDL9MjWsQ?feature=oembed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4HS6MIhcGN8?feature=oembed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4A810-4990-775D-B1D9-1E535FD5C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03437"/>
            <a:ext cx="5907507" cy="1325563"/>
          </a:xfrm>
        </p:spPr>
        <p:txBody>
          <a:bodyPr/>
          <a:lstStyle/>
          <a:p>
            <a:pPr algn="ctr"/>
            <a:r>
              <a:rPr lang="ka-GE" dirty="0"/>
              <a:t>ცხოველთა კვების კონსერვირება</a:t>
            </a:r>
            <a:endParaRPr lang="en-G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CEB606-F96A-A176-9F93-6F16139699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1558" y="5399004"/>
            <a:ext cx="10515600" cy="7852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ka-GE" sz="1800" dirty="0"/>
              <a:t>ცხოველთა კვების მოწვეული ტრენერი: თორნიკე ათაბეგაშვილი</a:t>
            </a:r>
          </a:p>
          <a:p>
            <a:pPr marL="0" indent="0">
              <a:buNone/>
            </a:pPr>
            <a:r>
              <a:rPr lang="ka-GE" sz="1800" dirty="0"/>
              <a:t>შვეიცარიული აგრარული სკოლა კავკასია ∘ </a:t>
            </a:r>
            <a:r>
              <a:rPr lang="en-US" sz="1800" dirty="0"/>
              <a:t>Swiss Agricultural School Caucasus</a:t>
            </a:r>
          </a:p>
          <a:p>
            <a:pPr marL="0" indent="0">
              <a:buNone/>
            </a:pPr>
            <a:endParaRPr lang="ka-GE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49DFC7-DA9D-43C4-C021-8A17842A8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726" y="1106905"/>
            <a:ext cx="5486400" cy="344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79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10163-35DE-2EA0-2927-D1F9B8070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ka-GE" dirty="0"/>
              <a:t>თივის დამზადება, მნიშვნელობა და ტექნელოგია</a:t>
            </a:r>
            <a:endParaRPr lang="en-GE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F12B189-94CD-9191-E183-06C755AE6A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2674" y="1825625"/>
            <a:ext cx="9166651" cy="4351338"/>
          </a:xfrm>
        </p:spPr>
      </p:pic>
    </p:spTree>
    <p:extLst>
      <p:ext uri="{BB962C8B-B14F-4D97-AF65-F5344CB8AC3E}">
        <p14:creationId xmlns:p14="http://schemas.microsoft.com/office/powerpoint/2010/main" val="25933796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9A8EC-5A61-4B6B-C2EB-C3BBD65F5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947" y="2766218"/>
            <a:ext cx="3757864" cy="1325563"/>
          </a:xfrm>
        </p:spPr>
        <p:txBody>
          <a:bodyPr>
            <a:normAutofit fontScale="90000"/>
          </a:bodyPr>
          <a:lstStyle/>
          <a:p>
            <a:r>
              <a:rPr lang="ka-GE" sz="2200" dirty="0"/>
              <a:t>თივა მოთიბული და გამხმარი ბალახია, 15-17% ტენიანობის და ნაკლები, მიეკუთვნება უხეშ საკვებთა კატეგორიას. იგი მცოხნელთა პირუტყვის ერთ-ერთიი ძირითადი საკვებია. ბოტანიკური შემადგენლობის მიხედვით შეიძლება იყოს: პარკოსნების, მარცვლოვანების,ნაირბალახეულის და სხვა. ხოლო ადგილმდებარეობის მიხედვით – მშრალობის, ჭაობის, ველის,ტყის და სხვა. 100 კილოგრამი კარგი თივა 10-15%-მდე მონელებად პროტეინს</a:t>
            </a:r>
            <a:r>
              <a:rPr lang="ka-GE" dirty="0"/>
              <a:t>.</a:t>
            </a:r>
            <a:endParaRPr lang="en-GE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B42153D-3207-AD7B-6B0C-0551F6ADFA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45410" y="1027906"/>
            <a:ext cx="6634128" cy="4351338"/>
          </a:xfrm>
        </p:spPr>
      </p:pic>
    </p:spTree>
    <p:extLst>
      <p:ext uri="{BB962C8B-B14F-4D97-AF65-F5344CB8AC3E}">
        <p14:creationId xmlns:p14="http://schemas.microsoft.com/office/powerpoint/2010/main" val="2895800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6AE85-F504-E9BE-BF08-68C8653D9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885" y="144379"/>
            <a:ext cx="2867526" cy="6302458"/>
          </a:xfrm>
        </p:spPr>
        <p:txBody>
          <a:bodyPr>
            <a:normAutofit/>
          </a:bodyPr>
          <a:lstStyle/>
          <a:p>
            <a:r>
              <a:rPr lang="ka-GE" sz="2000" dirty="0"/>
              <a:t>ხარისხიანი თივის მიღების აუცილებელი პირობაა ბალახის დროული მოთიბვა, გაშრობა, შენახვა, რაც უზრუნველყოფს მცენარის ფოთლისა და თანაყვავილედის შენარჩუნებას, აგრეთვე მის სიმწვანეს.</a:t>
            </a:r>
            <a:endParaRPr lang="en-GE" sz="20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3AD6860-7914-CBBD-A66F-3C21067297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25244" y="1257300"/>
            <a:ext cx="7670800" cy="4343400"/>
          </a:xfrm>
        </p:spPr>
      </p:pic>
    </p:spTree>
    <p:extLst>
      <p:ext uri="{BB962C8B-B14F-4D97-AF65-F5344CB8AC3E}">
        <p14:creationId xmlns:p14="http://schemas.microsoft.com/office/powerpoint/2010/main" val="19427566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A6BDA-DED7-7AFE-8325-BF791C28F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5763" y="381876"/>
            <a:ext cx="8859253" cy="1325563"/>
          </a:xfrm>
        </p:spPr>
        <p:txBody>
          <a:bodyPr>
            <a:normAutofit/>
          </a:bodyPr>
          <a:lstStyle/>
          <a:p>
            <a:r>
              <a:rPr lang="ka-GE" sz="2200" dirty="0"/>
              <a:t>ბალახი ყველაზე მეტ საყუათო ნივთიერებებს მისი განვითარების ადრეულ პერიოდში შეიცავს. მარცვლოვანებში ბარტყობა- აღერების და დათავთავებისას პროტეინის შემცველობა 15%-ია. პარკოსნებში დაკოკრება და ყვავილობის დასაწყისში კი 20%.</a:t>
            </a:r>
            <a:endParaRPr lang="en-GE" sz="22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D89019A-14BC-C5B0-95FC-FFAFF1832A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3081" y="2124786"/>
            <a:ext cx="4618626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4F450D-95BA-F48E-5BC8-C8A4AA1221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2481" y="2124786"/>
            <a:ext cx="521300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0411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0CFAA-B64C-009D-7743-559A7C792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a-GE" sz="2200" dirty="0"/>
              <a:t>ბალახნარევი უნდა გაითიბოს შემჭიდროებულ ვადებში. დანაკარგების თავიდან ასაცილებლად გამოკვლევებით დადგენილია, რომ მოფოცხვის 1 დღით დაგვიანება მოფოცხილთან შედარებით 12%-ით ზრდის დანაკარგებს, 2 დღის დაგვიანებისას 18%-ით, სამი დღისას 25%-ით. დანაკარგებთან ერთად უარესდება თივის ფერი და სუნი.</a:t>
            </a:r>
            <a:endParaRPr lang="en-GE" sz="22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28F7FB7-1D61-E064-23B8-25BB3D7DD1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16180" y="1849688"/>
            <a:ext cx="5555230" cy="4351338"/>
          </a:xfrm>
        </p:spPr>
      </p:pic>
    </p:spTree>
    <p:extLst>
      <p:ext uri="{BB962C8B-B14F-4D97-AF65-F5344CB8AC3E}">
        <p14:creationId xmlns:p14="http://schemas.microsoft.com/office/powerpoint/2010/main" val="38965839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C37A1-BD32-A2A5-31F9-2528F1720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0390" y="541422"/>
            <a:ext cx="3445042" cy="5500604"/>
          </a:xfrm>
        </p:spPr>
        <p:txBody>
          <a:bodyPr>
            <a:normAutofit/>
          </a:bodyPr>
          <a:lstStyle/>
          <a:p>
            <a:r>
              <a:rPr lang="ka-GE" sz="2000" dirty="0"/>
              <a:t>მწვანე ბალახი მნიშვნელოვანი რაოდენობით 60-80%-ს შეიცავს წყალს. გათიბული ბალახის შრობისას წყალი უმთავრესად ფოთლებიდან ორთქლდება. თივად შრობის გავრცელებული წესია მინდვრის პირობებში შრობა.</a:t>
            </a:r>
            <a:endParaRPr lang="en-GE" sz="20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652EE5E-4043-CC72-048B-9DE7E2EB18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02851" y="1690688"/>
            <a:ext cx="6598929" cy="4351338"/>
          </a:xfrm>
        </p:spPr>
      </p:pic>
    </p:spTree>
    <p:extLst>
      <p:ext uri="{BB962C8B-B14F-4D97-AF65-F5344CB8AC3E}">
        <p14:creationId xmlns:p14="http://schemas.microsoft.com/office/powerpoint/2010/main" val="33298918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04219-5811-8671-F4DB-992D3D29D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a-GE" dirty="0"/>
              <a:t>მშრალი თივის დამზადების პროცესი</a:t>
            </a:r>
            <a:endParaRPr lang="en-GE" dirty="0"/>
          </a:p>
        </p:txBody>
      </p:sp>
      <p:pic>
        <p:nvPicPr>
          <p:cNvPr id="4" name="Online Media 3">
            <a:hlinkClick r:id="" action="ppaction://media"/>
            <a:extLst>
              <a:ext uri="{FF2B5EF4-FFF2-40B4-BE49-F238E27FC236}">
                <a16:creationId xmlns:a16="http://schemas.microsoft.com/office/drawing/2014/main" id="{40E2B6AC-FFDA-A2D5-5607-9347AA05558B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78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09BE2-602C-E0D7-5E61-2B9A5E9A8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ka-GE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system-ui"/>
              </a:rPr>
              <a:t>სილოსის მნიშვნელობა მეცხოველეობაში და დამზადების ტექნელოგია</a:t>
            </a:r>
            <a:endParaRPr lang="en-GE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5446E33-1590-E0B9-046A-CFB9F0B7D4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8297" y="1825625"/>
            <a:ext cx="8395406" cy="4351338"/>
          </a:xfrm>
        </p:spPr>
      </p:pic>
    </p:spTree>
    <p:extLst>
      <p:ext uri="{BB962C8B-B14F-4D97-AF65-F5344CB8AC3E}">
        <p14:creationId xmlns:p14="http://schemas.microsoft.com/office/powerpoint/2010/main" val="35568270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5CE75-A867-5AC9-2DEE-7F4BAEC02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716" y="2482683"/>
            <a:ext cx="10515600" cy="1325563"/>
          </a:xfrm>
        </p:spPr>
        <p:txBody>
          <a:bodyPr/>
          <a:lstStyle/>
          <a:p>
            <a:pPr algn="ctr"/>
            <a:r>
              <a:rPr lang="ka-GE" dirty="0"/>
              <a:t>გმადლობთ! </a:t>
            </a:r>
            <a:br>
              <a:rPr lang="ka-GE" dirty="0"/>
            </a:br>
            <a:r>
              <a:rPr lang="ka-GE" dirty="0"/>
              <a:t>გისურვებთ წარმატებას. </a:t>
            </a:r>
            <a:endParaRPr lang="en-G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8543B-A3E1-2999-D681-68D9D9455D04}"/>
              </a:ext>
            </a:extLst>
          </p:cNvPr>
          <p:cNvSpPr>
            <a:spLocks noGrp="1"/>
          </p:cNvSpPr>
          <p:nvPr>
            <p:ph idx="1"/>
          </p:nvPr>
        </p:nvSpPr>
        <p:spPr>
          <a:xfrm flipH="1">
            <a:off x="12677273" y="6051883"/>
            <a:ext cx="45719" cy="32961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en-GE" dirty="0"/>
          </a:p>
        </p:txBody>
      </p:sp>
    </p:spTree>
    <p:extLst>
      <p:ext uri="{BB962C8B-B14F-4D97-AF65-F5344CB8AC3E}">
        <p14:creationId xmlns:p14="http://schemas.microsoft.com/office/powerpoint/2010/main" val="3085126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9F3A7-48A4-85EA-B364-855DE89FE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a-GE" b="0" i="0" dirty="0">
                <a:solidFill>
                  <a:srgbClr val="333333"/>
                </a:solidFill>
                <a:effectLst/>
                <a:latin typeface="bpg-arial"/>
              </a:rPr>
              <a:t>სენაჟი - მნიშვნელობა  მეცხოველეობაში და  დამზადების ტექნოლოგია</a:t>
            </a:r>
            <a:br>
              <a:rPr lang="ka-GE" b="0" i="0" dirty="0">
                <a:solidFill>
                  <a:srgbClr val="333333"/>
                </a:solidFill>
                <a:effectLst/>
                <a:latin typeface="bpg-arial"/>
              </a:rPr>
            </a:br>
            <a:endParaRPr lang="en-GE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1E58095-421E-846E-95A5-DFF4E613AB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0912" y="1825625"/>
            <a:ext cx="7690176" cy="4351338"/>
          </a:xfrm>
        </p:spPr>
      </p:pic>
    </p:spTree>
    <p:extLst>
      <p:ext uri="{BB962C8B-B14F-4D97-AF65-F5344CB8AC3E}">
        <p14:creationId xmlns:p14="http://schemas.microsoft.com/office/powerpoint/2010/main" val="8838631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0A4A5-5CCA-5785-16BD-D41ECDB91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137" y="845542"/>
            <a:ext cx="3793957" cy="5150947"/>
          </a:xfrm>
        </p:spPr>
        <p:txBody>
          <a:bodyPr>
            <a:noAutofit/>
          </a:bodyPr>
          <a:lstStyle/>
          <a:p>
            <a:r>
              <a:rPr lang="ka-GE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system-ui"/>
              </a:rPr>
              <a:t>სენაჟს თავისი თვისებებით შუალედი მდგომარეობა უკავია თივასა და სილოსს შორის. თუ თივა მზადდება ბალახის 18-20 % ტენიანობამდე გაშრობით, სასილოსე მასის ტენიანობა 65%-ზე მეტია, ხოლო სენაჟისათვის გამოიყენება მინდორში მოთიბული და 45-55% ტენიანობამდე შემჭკნარი ბალახი, ან ბალახების ნარევი.</a:t>
            </a:r>
            <a:endParaRPr lang="en-GE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061E0D9-8FC3-F6E5-1CC0-3B718C983A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10464" y="448500"/>
            <a:ext cx="4965404" cy="5547989"/>
          </a:xfrm>
        </p:spPr>
      </p:pic>
    </p:spTree>
    <p:extLst>
      <p:ext uri="{BB962C8B-B14F-4D97-AF65-F5344CB8AC3E}">
        <p14:creationId xmlns:p14="http://schemas.microsoft.com/office/powerpoint/2010/main" val="35748124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E8A3A-990A-1ECB-317F-CF37897AA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574632" cy="5662696"/>
          </a:xfrm>
        </p:spPr>
        <p:txBody>
          <a:bodyPr>
            <a:normAutofit/>
          </a:bodyPr>
          <a:lstStyle/>
          <a:p>
            <a:r>
              <a:rPr lang="ka-GE" sz="2000" dirty="0"/>
              <a:t>პარკოსანი ბალახებიდან თივის დამზადებისას დანაკარგი მინდორში 50%-მდეა, ამის გამო პარკოსანი ბალახებიდან თივის დამზადება, მზის სხივების პირდაპირი ზემოქმედების პირობებში, თითქმის შეუძლებელია, ვინაიდან ბალახის მინდორში 18-20 % ტენიანობამდე გაშრობისას ფოთლები და ყვავილები იმტვრევა და ცვივა, მაშინ როცა ღეროები ისევ ნედლია. ფოთლები და ყვავილები კი მცენარის მთლიანი მასის ნახევარს შეადგენს და შეიცავს 80-მდე პროტეინს</a:t>
            </a:r>
            <a:r>
              <a:rPr lang="ka-GE" dirty="0"/>
              <a:t>.</a:t>
            </a:r>
            <a:endParaRPr lang="en-GE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B25E1B5-B919-EB13-18CE-B27AC0D343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1262" y="721895"/>
            <a:ext cx="5130609" cy="5112543"/>
          </a:xfrm>
        </p:spPr>
      </p:pic>
    </p:spTree>
    <p:extLst>
      <p:ext uri="{BB962C8B-B14F-4D97-AF65-F5344CB8AC3E}">
        <p14:creationId xmlns:p14="http://schemas.microsoft.com/office/powerpoint/2010/main" val="38974801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348A2-5408-5932-29B8-F7C1AA259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236368" cy="1325563"/>
          </a:xfrm>
        </p:spPr>
        <p:txBody>
          <a:bodyPr>
            <a:normAutofit fontScale="90000"/>
          </a:bodyPr>
          <a:lstStyle/>
          <a:p>
            <a:r>
              <a:rPr lang="ka-GE" sz="2200" b="0" i="0" dirty="0">
                <a:solidFill>
                  <a:srgbClr val="1C1E21"/>
                </a:solidFill>
                <a:effectLst/>
                <a:latin typeface="system-ui"/>
              </a:rPr>
              <a:t>მოთიბული ბალახის მინდორში 45-55 % ტენიანობამდე შეჭკნობა, დაკუწვა, 350-400 კგ/მ3 სიმკვრივემდე დაწნეხა და ანაერობულ პირობებში დაკონსერვება.</a:t>
            </a:r>
            <a:br>
              <a:rPr lang="ka-GE" b="0" i="0" dirty="0">
                <a:solidFill>
                  <a:srgbClr val="1C1E21"/>
                </a:solidFill>
                <a:effectLst/>
                <a:latin typeface="system-ui"/>
              </a:rPr>
            </a:br>
            <a:endParaRPr lang="en-G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BC1FA5-E0F9-B14E-0B74-6BFC0FB08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6277" y="3182878"/>
            <a:ext cx="3340768" cy="355407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ka-GE" sz="2000" dirty="0"/>
              <a:t>დაკონსერვებული საკვების კვებითი ღირებულება ყოველთვის დაბალია საწყის ნედლეულთან შედარებით. დაკონსერვებისას საკვებისა და მისი საყუათო ნივთიერებების დანაკარგების მთლიანად აღმოფხვრა შეუძლებელია, მაგრამ რამდენადაც მცირეა ეს დანაკარგები, იმდენად მაღალია დაკონსერვების შედეგი.</a:t>
            </a:r>
            <a:endParaRPr lang="en-GE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236D23-1F68-31A5-4B9F-6CB947AC7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6277" y="0"/>
            <a:ext cx="5112120" cy="26228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608F8B-3985-9BC0-5A05-F48784B281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252" y="1661425"/>
            <a:ext cx="4856747" cy="470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3306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9EF57-8AFB-4C4C-41EC-2E1F667FF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ka-GE" dirty="0"/>
              <a:t>სენაჟის დამზადების პროცესი</a:t>
            </a:r>
            <a:endParaRPr lang="en-GE" dirty="0"/>
          </a:p>
        </p:txBody>
      </p:sp>
      <p:pic>
        <p:nvPicPr>
          <p:cNvPr id="4" name="Online Media 3">
            <a:hlinkClick r:id="" action="ppaction://media"/>
            <a:extLst>
              <a:ext uri="{FF2B5EF4-FFF2-40B4-BE49-F238E27FC236}">
                <a16:creationId xmlns:a16="http://schemas.microsoft.com/office/drawing/2014/main" id="{30759F32-330F-FF8E-1487-B45AC5551554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40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BB1EF-07F2-087F-A287-F24956354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ka-GE" dirty="0"/>
              <a:t>სენაჟის დამზადების პროცესი</a:t>
            </a:r>
            <a:endParaRPr lang="en-GE" dirty="0"/>
          </a:p>
        </p:txBody>
      </p:sp>
      <p:pic>
        <p:nvPicPr>
          <p:cNvPr id="4" name="353859753_24045797405019074_6209968487672071628_n.mp4">
            <a:hlinkClick r:id="" action="ppaction://media"/>
            <a:extLst>
              <a:ext uri="{FF2B5EF4-FFF2-40B4-BE49-F238E27FC236}">
                <a16:creationId xmlns:a16="http://schemas.microsoft.com/office/drawing/2014/main" id="{7FDD79D5-EB45-6034-F991-42E9DADD85F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45050" y="1825625"/>
            <a:ext cx="2501900" cy="4351338"/>
          </a:xfrm>
        </p:spPr>
      </p:pic>
    </p:spTree>
    <p:extLst>
      <p:ext uri="{BB962C8B-B14F-4D97-AF65-F5344CB8AC3E}">
        <p14:creationId xmlns:p14="http://schemas.microsoft.com/office/powerpoint/2010/main" val="469559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79F7C-49E8-6749-8D11-FC4F4FBC4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a-GE" sz="2200" dirty="0"/>
              <a:t>ორმო უნდა შეივსოს 3…4 დღის განმავლობაში, ამისათვის საჭიროა მასში ყოველდღიურად 60…75 სმ სისქის ფენის სასენაჟე მასის შეტანა და ავსების შემდეგ ჰერმეტულად დახურვა</a:t>
            </a:r>
            <a:br>
              <a:rPr lang="en-GE" sz="4400" dirty="0"/>
            </a:br>
            <a:endParaRPr lang="en-GE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DD7479E-DF42-33EC-598F-78273CD0D0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9412" y="1395663"/>
            <a:ext cx="9168062" cy="4781300"/>
          </a:xfrm>
        </p:spPr>
      </p:pic>
    </p:spTree>
    <p:extLst>
      <p:ext uri="{BB962C8B-B14F-4D97-AF65-F5344CB8AC3E}">
        <p14:creationId xmlns:p14="http://schemas.microsoft.com/office/powerpoint/2010/main" val="21792498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2A58B-1665-1B80-93E1-89D94B114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213" y="1188036"/>
            <a:ext cx="4227095" cy="4026401"/>
          </a:xfrm>
        </p:spPr>
        <p:txBody>
          <a:bodyPr>
            <a:normAutofit fontScale="90000"/>
          </a:bodyPr>
          <a:lstStyle/>
          <a:p>
            <a:r>
              <a:rPr lang="ka-GE" sz="2200" dirty="0"/>
              <a:t>შეფუთული სენაჟის დამზადების მესამე ხერხი – დაქუცმაცებული სასენაჟე მასის პოლიმერულ ტომარაში მოქცევა შეიძლება სპეციალური წნეხ-საფუთავით. მინდორში შემჭკნარი სასენაჟე მასა აიღება თვითმავალი კომბაინით, დაქუცმაცდება და იგზავნება ცხოველის სადგომთან გამართულ პოლიმერულ ტომარასთან, იცლება წნეხ-საფუთავის მიმღებ ბუნკერში და იწნიხება პოლიმერულ ტომარაში. დაწნეხილი სასენაჟე მასის სიმკვრივე 650 კგ/მ3 აღწევს.</a:t>
            </a:r>
            <a:endParaRPr lang="en-GE" sz="22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2224605-BBA7-F684-37AC-F2E24A6406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98971" y="1025567"/>
            <a:ext cx="5854816" cy="4351338"/>
          </a:xfrm>
        </p:spPr>
      </p:pic>
    </p:spTree>
    <p:extLst>
      <p:ext uri="{BB962C8B-B14F-4D97-AF65-F5344CB8AC3E}">
        <p14:creationId xmlns:p14="http://schemas.microsoft.com/office/powerpoint/2010/main" val="22005519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478</Words>
  <Application>Microsoft Macintosh PowerPoint</Application>
  <PresentationFormat>Widescreen</PresentationFormat>
  <Paragraphs>21</Paragraphs>
  <Slides>18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bpg-arial</vt:lpstr>
      <vt:lpstr>Calibri</vt:lpstr>
      <vt:lpstr>Calibri Light</vt:lpstr>
      <vt:lpstr>Sylfaen</vt:lpstr>
      <vt:lpstr>system-ui</vt:lpstr>
      <vt:lpstr>Office Theme</vt:lpstr>
      <vt:lpstr>ცხოველთა კვების კონსერვირება</vt:lpstr>
      <vt:lpstr>სენაჟი - მნიშვნელობა  მეცხოველეობაში და  დამზადების ტექნოლოგია </vt:lpstr>
      <vt:lpstr>სენაჟს თავისი თვისებებით შუალედი მდგომარეობა უკავია თივასა და სილოსს შორის. თუ თივა მზადდება ბალახის 18-20 % ტენიანობამდე გაშრობით, სასილოსე მასის ტენიანობა 65%-ზე მეტია, ხოლო სენაჟისათვის გამოიყენება მინდორში მოთიბული და 45-55% ტენიანობამდე შემჭკნარი ბალახი, ან ბალახების ნარევი.</vt:lpstr>
      <vt:lpstr>პარკოსანი ბალახებიდან თივის დამზადებისას დანაკარგი მინდორში 50%-მდეა, ამის გამო პარკოსანი ბალახებიდან თივის დამზადება, მზის სხივების პირდაპირი ზემოქმედების პირობებში, თითქმის შეუძლებელია, ვინაიდან ბალახის მინდორში 18-20 % ტენიანობამდე გაშრობისას ფოთლები და ყვავილები იმტვრევა და ცვივა, მაშინ როცა ღეროები ისევ ნედლია. ფოთლები და ყვავილები კი მცენარის მთლიანი მასის ნახევარს შეადგენს და შეიცავს 80-მდე პროტეინს.</vt:lpstr>
      <vt:lpstr>მოთიბული ბალახის მინდორში 45-55 % ტენიანობამდე შეჭკნობა, დაკუწვა, 350-400 კგ/მ3 სიმკვრივემდე დაწნეხა და ანაერობულ პირობებში დაკონსერვება. </vt:lpstr>
      <vt:lpstr>სენაჟის დამზადების პროცესი</vt:lpstr>
      <vt:lpstr>სენაჟის დამზადების პროცესი</vt:lpstr>
      <vt:lpstr>ორმო უნდა შეივსოს 3…4 დღის განმავლობაში, ამისათვის საჭიროა მასში ყოველდღიურად 60…75 სმ სისქის ფენის სასენაჟე მასის შეტანა და ავსების შემდეგ ჰერმეტულად დახურვა </vt:lpstr>
      <vt:lpstr>შეფუთული სენაჟის დამზადების მესამე ხერხი – დაქუცმაცებული სასენაჟე მასის პოლიმერულ ტომარაში მოქცევა შეიძლება სპეციალური წნეხ-საფუთავით. მინდორში შემჭკნარი სასენაჟე მასა აიღება თვითმავალი კომბაინით, დაქუცმაცდება და იგზავნება ცხოველის სადგომთან გამართულ პოლიმერულ ტომარასთან, იცლება წნეხ-საფუთავის მიმღებ ბუნკერში და იწნიხება პოლიმერულ ტომარაში. დაწნეხილი სასენაჟე მასის სიმკვრივე 650 კგ/მ3 აღწევს.</vt:lpstr>
      <vt:lpstr>თივის დამზადება, მნიშვნელობა და ტექნელოგია</vt:lpstr>
      <vt:lpstr>თივა მოთიბული და გამხმარი ბალახია, 15-17% ტენიანობის და ნაკლები, მიეკუთვნება უხეშ საკვებთა კატეგორიას. იგი მცოხნელთა პირუტყვის ერთ-ერთიი ძირითადი საკვებია. ბოტანიკური შემადგენლობის მიხედვით შეიძლება იყოს: პარკოსნების, მარცვლოვანების,ნაირბალახეულის და სხვა. ხოლო ადგილმდებარეობის მიხედვით – მშრალობის, ჭაობის, ველის,ტყის და სხვა. 100 კილოგრამი კარგი თივა 10-15%-მდე მონელებად პროტეინს.</vt:lpstr>
      <vt:lpstr>ხარისხიანი თივის მიღების აუცილებელი პირობაა ბალახის დროული მოთიბვა, გაშრობა, შენახვა, რაც უზრუნველყოფს მცენარის ფოთლისა და თანაყვავილედის შენარჩუნებას, აგრეთვე მის სიმწვანეს.</vt:lpstr>
      <vt:lpstr>ბალახი ყველაზე მეტ საყუათო ნივთიერებებს მისი განვითარების ადრეულ პერიოდში შეიცავს. მარცვლოვანებში ბარტყობა- აღერების და დათავთავებისას პროტეინის შემცველობა 15%-ია. პარკოსნებში დაკოკრება და ყვავილობის დასაწყისში კი 20%.</vt:lpstr>
      <vt:lpstr>ბალახნარევი უნდა გაითიბოს შემჭიდროებულ ვადებში. დანაკარგების თავიდან ასაცილებლად გამოკვლევებით დადგენილია, რომ მოფოცხვის 1 დღით დაგვიანება მოფოცხილთან შედარებით 12%-ით ზრდის დანაკარგებს, 2 დღის დაგვიანებისას 18%-ით, სამი დღისას 25%-ით. დანაკარგებთან ერთად უარესდება თივის ფერი და სუნი.</vt:lpstr>
      <vt:lpstr>მწვანე ბალახი მნიშვნელოვანი რაოდენობით 60-80%-ს შეიცავს წყალს. გათიბული ბალახის შრობისას წყალი უმთავრესად ფოთლებიდან ორთქლდება. თივად შრობის გავრცელებული წესია მინდვრის პირობებში შრობა.</vt:lpstr>
      <vt:lpstr>მშრალი თივის დამზადების პროცესი</vt:lpstr>
      <vt:lpstr>სილოსის მნიშვნელობა მეცხოველეობაში და დამზადების ტექნელოგია</vt:lpstr>
      <vt:lpstr>გმადლობთ!  გისურვებთ წარმატებას.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</cp:revision>
  <dcterms:created xsi:type="dcterms:W3CDTF">2023-07-06T19:45:50Z</dcterms:created>
  <dcterms:modified xsi:type="dcterms:W3CDTF">2023-07-06T21:33:08Z</dcterms:modified>
</cp:coreProperties>
</file>